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45" y="-1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25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70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06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712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213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474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507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671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759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144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434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C732-1CC7-455C-8FF4-8AC3DB320EAA}" type="datetimeFigureOut">
              <a:rPr lang="bg-BG" smtClean="0"/>
              <a:t>15.10.2021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7DC6-05B1-46D5-8161-EA7C0ED663C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58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6849" y="125260"/>
            <a:ext cx="43636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Entrance level, </a:t>
            </a:r>
            <a:r>
              <a:rPr lang="bg-BG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– 3</a:t>
            </a:r>
            <a:r>
              <a:rPr lang="en-US" sz="2400" b="1" baseline="3000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rd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grade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092" y="679258"/>
            <a:ext cx="5989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Name…………………………………………………….………………………...class……….Group 1</a:t>
            </a:r>
            <a:endParaRPr lang="bg-BG" sz="1400" dirty="0"/>
          </a:p>
        </p:txBody>
      </p:sp>
      <p:sp>
        <p:nvSpPr>
          <p:cNvPr id="7" name="Rectangle 6"/>
          <p:cNvSpPr/>
          <p:nvPr/>
        </p:nvSpPr>
        <p:spPr>
          <a:xfrm>
            <a:off x="415743" y="991755"/>
            <a:ext cx="610513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1.Listen and </a:t>
            </a:r>
            <a:r>
              <a:rPr lang="en-US" sz="1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colour</a:t>
            </a:r>
            <a:r>
              <a:rPr lang="en-US" sz="1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          2.Circle a/an then complete </a:t>
            </a:r>
            <a:endParaRPr lang="en-US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539" y="1278169"/>
            <a:ext cx="1768657" cy="183258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481945" y="1608265"/>
            <a:ext cx="294084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100" dirty="0" smtClean="0"/>
              <a:t>It’s  </a:t>
            </a:r>
            <a:r>
              <a:rPr lang="en-US" sz="1100" b="1" dirty="0" smtClean="0"/>
              <a:t>a/an</a:t>
            </a:r>
            <a:r>
              <a:rPr lang="en-US" sz="1100" dirty="0" smtClean="0"/>
              <a:t>  apple. It’s _______ 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It’s  </a:t>
            </a:r>
            <a:r>
              <a:rPr lang="en-US" sz="1100" b="1" dirty="0" smtClean="0"/>
              <a:t>a/an</a:t>
            </a:r>
            <a:r>
              <a:rPr lang="en-US" sz="1100" dirty="0" smtClean="0"/>
              <a:t> pencil case. It’s ________ 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It’s  </a:t>
            </a:r>
            <a:r>
              <a:rPr lang="en-US" sz="1100" b="1" dirty="0" smtClean="0"/>
              <a:t>a/an</a:t>
            </a:r>
            <a:r>
              <a:rPr lang="en-US" sz="1100" dirty="0" smtClean="0"/>
              <a:t>  book. It’s __________ 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It’s  </a:t>
            </a:r>
            <a:r>
              <a:rPr lang="en-US" sz="1100" b="1" dirty="0" smtClean="0"/>
              <a:t>a/an</a:t>
            </a:r>
            <a:r>
              <a:rPr lang="en-US" sz="1100" dirty="0" smtClean="0"/>
              <a:t> school bag. It’s __________.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It’s </a:t>
            </a:r>
            <a:r>
              <a:rPr lang="en-US" sz="1100" b="1" dirty="0" smtClean="0"/>
              <a:t>a/an</a:t>
            </a:r>
            <a:r>
              <a:rPr lang="en-US" sz="1100" dirty="0" smtClean="0"/>
              <a:t> umbrella. It’s __________ .</a:t>
            </a:r>
            <a:endParaRPr lang="bg-BG" sz="1100" dirty="0"/>
          </a:p>
        </p:txBody>
      </p:sp>
      <p:sp>
        <p:nvSpPr>
          <p:cNvPr id="17" name="Rectangle 16"/>
          <p:cNvSpPr/>
          <p:nvPr/>
        </p:nvSpPr>
        <p:spPr>
          <a:xfrm>
            <a:off x="415743" y="3095287"/>
            <a:ext cx="610513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3.Write the missing letters </a:t>
            </a:r>
            <a:endParaRPr lang="en-US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930" y="3426804"/>
            <a:ext cx="5975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ei_ht</a:t>
            </a:r>
            <a:r>
              <a:rPr lang="en-US" sz="1400" dirty="0" smtClean="0"/>
              <a:t>   8 ;     </a:t>
            </a:r>
            <a:r>
              <a:rPr lang="en-US" sz="1400" dirty="0" err="1" smtClean="0"/>
              <a:t>ru</a:t>
            </a:r>
            <a:r>
              <a:rPr lang="en-US" sz="1400" dirty="0" smtClean="0"/>
              <a:t>_ _</a:t>
            </a:r>
            <a:r>
              <a:rPr lang="en-US" sz="1400" dirty="0" err="1" smtClean="0"/>
              <a:t>er</a:t>
            </a:r>
            <a:r>
              <a:rPr lang="en-US" sz="1400" dirty="0" smtClean="0"/>
              <a:t>            ;         he_ _o         ;      </a:t>
            </a:r>
            <a:r>
              <a:rPr lang="en-US" sz="1400" dirty="0" err="1" smtClean="0"/>
              <a:t>nin</a:t>
            </a:r>
            <a:r>
              <a:rPr lang="en-US" sz="1400" dirty="0" smtClean="0"/>
              <a:t>__  9;          </a:t>
            </a:r>
            <a:r>
              <a:rPr lang="en-US" sz="1400" dirty="0" err="1" smtClean="0"/>
              <a:t>Hh</a:t>
            </a:r>
            <a:r>
              <a:rPr lang="en-US" sz="1400" dirty="0" smtClean="0"/>
              <a:t> Ii  _ _  </a:t>
            </a:r>
            <a:r>
              <a:rPr lang="en-US" sz="1400" dirty="0" err="1" smtClean="0"/>
              <a:t>Kk</a:t>
            </a:r>
            <a:r>
              <a:rPr lang="en-US" sz="1400" dirty="0" smtClean="0"/>
              <a:t> </a:t>
            </a:r>
            <a:r>
              <a:rPr lang="en-US" sz="1400" dirty="0" err="1" smtClean="0"/>
              <a:t>Ll</a:t>
            </a:r>
            <a:r>
              <a:rPr lang="en-US" sz="1400" dirty="0" smtClean="0"/>
              <a:t>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81" y="3487705"/>
            <a:ext cx="448279" cy="3347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696" y="3227785"/>
            <a:ext cx="345335" cy="61750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248137" y="2816944"/>
            <a:ext cx="861713" cy="2616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___/10</a:t>
            </a:r>
            <a:r>
              <a:rPr lang="en-US" sz="1100" dirty="0" smtClean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248138" y="3754464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___/5</a:t>
            </a:r>
            <a:r>
              <a:rPr lang="en-US" sz="1100" dirty="0" smtClean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24" name="Rectangle 23"/>
          <p:cNvSpPr/>
          <p:nvPr/>
        </p:nvSpPr>
        <p:spPr>
          <a:xfrm>
            <a:off x="447530" y="4032098"/>
            <a:ext cx="644225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4.Read and </a:t>
            </a:r>
            <a:r>
              <a:rPr lang="en-US" sz="1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colour</a:t>
            </a:r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                   5.Circle the correct form</a:t>
            </a:r>
          </a:p>
          <a:p>
            <a:r>
              <a:rPr lang="en-US" sz="1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                                              am/is/are      </a:t>
            </a:r>
            <a:endParaRPr lang="en-US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52" y="4467056"/>
            <a:ext cx="4002815" cy="152593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47530" y="5970794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</a:t>
            </a:r>
            <a:r>
              <a:rPr lang="en-US" sz="1100" dirty="0" smtClean="0"/>
              <a:t>8</a:t>
            </a:r>
            <a:r>
              <a:rPr lang="en-US" sz="1100" dirty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370552" y="4357850"/>
            <a:ext cx="13189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dd</a:t>
            </a:r>
            <a:endParaRPr lang="bg-BG" sz="1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70450" y="4714381"/>
            <a:ext cx="23982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100" dirty="0" smtClean="0"/>
              <a:t>It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a pen.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He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my friend.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They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happy.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We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at school.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You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my sister.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I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nine.</a:t>
            </a:r>
          </a:p>
          <a:p>
            <a:pPr marL="342900" indent="-342900">
              <a:buAutoNum type="arabicPeriod"/>
            </a:pPr>
            <a:endParaRPr lang="en-US" sz="14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5312265" y="5967233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</a:t>
            </a:r>
            <a:r>
              <a:rPr lang="en-US" sz="1100" dirty="0" smtClean="0"/>
              <a:t>6</a:t>
            </a:r>
            <a:r>
              <a:rPr lang="en-US" sz="1100" dirty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593951" y="2116947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</a:t>
            </a:r>
            <a:r>
              <a:rPr lang="en-US" sz="1100" dirty="0" smtClean="0"/>
              <a:t>5</a:t>
            </a:r>
            <a:r>
              <a:rPr lang="en-US" sz="1100" dirty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5982" y="1286437"/>
            <a:ext cx="285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       blue, green, black, yellow, red </a:t>
            </a:r>
            <a:endParaRPr lang="bg-BG" sz="1100" b="1" i="1" dirty="0"/>
          </a:p>
        </p:txBody>
      </p:sp>
      <p:sp>
        <p:nvSpPr>
          <p:cNvPr id="32" name="Rectangle 31"/>
          <p:cNvSpPr/>
          <p:nvPr/>
        </p:nvSpPr>
        <p:spPr>
          <a:xfrm>
            <a:off x="473417" y="6449270"/>
            <a:ext cx="610513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6.Match the questions to the answers </a:t>
            </a:r>
            <a:endParaRPr lang="en-US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2930" y="6858110"/>
            <a:ext cx="42013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100" dirty="0" smtClean="0"/>
              <a:t>What’s your name?                               A. Yes, I can.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How old are you?                                   B. No, I haven’t.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Have you got a pet?                               C. They are bananas.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How are you?                                          D. I’m nine.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What’s your </a:t>
            </a:r>
            <a:r>
              <a:rPr lang="en-US" sz="1100" dirty="0" err="1" smtClean="0"/>
              <a:t>favourite</a:t>
            </a:r>
            <a:r>
              <a:rPr lang="en-US" sz="1100" dirty="0" smtClean="0"/>
              <a:t> food?                 E. It’s blue.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What’s your </a:t>
            </a:r>
            <a:r>
              <a:rPr lang="en-US" sz="1100" dirty="0" err="1" smtClean="0"/>
              <a:t>favourite</a:t>
            </a:r>
            <a:r>
              <a:rPr lang="en-US" sz="1100" dirty="0" smtClean="0"/>
              <a:t> </a:t>
            </a:r>
            <a:r>
              <a:rPr lang="en-US" sz="1100" dirty="0" err="1" smtClean="0"/>
              <a:t>colour</a:t>
            </a:r>
            <a:r>
              <a:rPr lang="en-US" sz="1100" dirty="0" smtClean="0"/>
              <a:t>?              F. I’m fine, thanks!       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Can you jump?                                        G. My name is Maria.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Are you ready for school?                     H. Yes, I am.</a:t>
            </a:r>
          </a:p>
          <a:p>
            <a:r>
              <a:rPr lang="en-US" sz="1100" dirty="0" smtClean="0"/>
              <a:t> </a:t>
            </a:r>
          </a:p>
          <a:p>
            <a:r>
              <a:rPr lang="en-US" sz="1100" dirty="0" smtClean="0"/>
              <a:t>                               1__, 2__, 3__, 4__, 5__, 6__, 7__, 8__</a:t>
            </a:r>
          </a:p>
          <a:p>
            <a:pPr marL="342900" indent="-342900">
              <a:buAutoNum type="arabicPeriod"/>
            </a:pPr>
            <a:endParaRPr lang="en-US" sz="1400" dirty="0" smtClean="0"/>
          </a:p>
        </p:txBody>
      </p:sp>
      <p:sp>
        <p:nvSpPr>
          <p:cNvPr id="34" name="Правоъгълник: със заоблени ъгли 11"/>
          <p:cNvSpPr/>
          <p:nvPr/>
        </p:nvSpPr>
        <p:spPr>
          <a:xfrm>
            <a:off x="4886577" y="7913802"/>
            <a:ext cx="1782078" cy="133965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g-BG" sz="11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Total: ___/42p.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42p.-36p. Excellent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35p.-28p. Very good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27p.-22p. Good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21p.-15p. Fair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14p.-0p. Poor</a:t>
            </a:r>
            <a:endParaRPr lang="bg-BG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5743" y="8798139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</a:t>
            </a:r>
            <a:r>
              <a:rPr lang="en-US" sz="1100" dirty="0" smtClean="0"/>
              <a:t>8</a:t>
            </a:r>
            <a:r>
              <a:rPr lang="en-US" sz="1100" dirty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0108" y="6478904"/>
            <a:ext cx="1324476" cy="132447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924" y="2456618"/>
            <a:ext cx="721477" cy="7214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3" y="9436597"/>
            <a:ext cx="2700282" cy="34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66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5126" y="125260"/>
            <a:ext cx="40671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Entrance level </a:t>
            </a:r>
            <a:r>
              <a:rPr lang="bg-BG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– 3</a:t>
            </a:r>
            <a:r>
              <a:rPr lang="en-US" sz="2400" b="1" baseline="3000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rd</a:t>
            </a: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grade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092" y="679258"/>
            <a:ext cx="5989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Name…………………………………………………………………………………....class…..…. Group 2</a:t>
            </a:r>
            <a:endParaRPr lang="bg-BG" sz="1400" dirty="0"/>
          </a:p>
        </p:txBody>
      </p:sp>
      <p:sp>
        <p:nvSpPr>
          <p:cNvPr id="7" name="Rectangle 6"/>
          <p:cNvSpPr/>
          <p:nvPr/>
        </p:nvSpPr>
        <p:spPr>
          <a:xfrm>
            <a:off x="415743" y="991755"/>
            <a:ext cx="610513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1.Listen and </a:t>
            </a:r>
            <a:r>
              <a:rPr lang="en-US" sz="1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colour</a:t>
            </a:r>
            <a:r>
              <a:rPr lang="en-US" sz="1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          2.Circle a/an then complete </a:t>
            </a:r>
            <a:endParaRPr lang="en-US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038" y="1274886"/>
            <a:ext cx="1768657" cy="183258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481945" y="1608265"/>
            <a:ext cx="294084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100" dirty="0"/>
              <a:t>It’s  </a:t>
            </a:r>
            <a:r>
              <a:rPr lang="en-US" sz="1100" b="1" dirty="0"/>
              <a:t>a/an</a:t>
            </a:r>
            <a:r>
              <a:rPr lang="en-US" sz="1100" dirty="0"/>
              <a:t> school bag. It’s __________.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It’s  </a:t>
            </a:r>
            <a:r>
              <a:rPr lang="en-US" sz="1100" b="1" dirty="0" smtClean="0"/>
              <a:t>a/an</a:t>
            </a:r>
            <a:r>
              <a:rPr lang="en-US" sz="1100" dirty="0" smtClean="0"/>
              <a:t>  apple. It’s _______ 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It’s  </a:t>
            </a:r>
            <a:r>
              <a:rPr lang="en-US" sz="1100" b="1" dirty="0" smtClean="0"/>
              <a:t>a/an</a:t>
            </a:r>
            <a:r>
              <a:rPr lang="en-US" sz="1100" dirty="0" smtClean="0"/>
              <a:t> pencil case. It’s ________ .</a:t>
            </a:r>
          </a:p>
          <a:p>
            <a:pPr marL="342900" indent="-342900">
              <a:buFontTx/>
              <a:buAutoNum type="arabicPeriod"/>
            </a:pPr>
            <a:r>
              <a:rPr lang="en-US" sz="1100" dirty="0"/>
              <a:t>It’s </a:t>
            </a:r>
            <a:r>
              <a:rPr lang="en-US" sz="1100" b="1" dirty="0"/>
              <a:t>a/an</a:t>
            </a:r>
            <a:r>
              <a:rPr lang="en-US" sz="1100" dirty="0"/>
              <a:t> umbrella. It’s __________ </a:t>
            </a:r>
            <a:r>
              <a:rPr lang="en-US" sz="11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It’s  </a:t>
            </a:r>
            <a:r>
              <a:rPr lang="en-US" sz="1100" b="1" dirty="0" smtClean="0"/>
              <a:t>a/an</a:t>
            </a:r>
            <a:r>
              <a:rPr lang="en-US" sz="1100" dirty="0" smtClean="0"/>
              <a:t>  book. It’s __________ 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5743" y="3095287"/>
            <a:ext cx="610513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3.Write the missing letters </a:t>
            </a:r>
            <a:endParaRPr lang="en-US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930" y="3426804"/>
            <a:ext cx="5975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fo</a:t>
            </a:r>
            <a:r>
              <a:rPr lang="en-US" sz="1400" dirty="0" smtClean="0"/>
              <a:t> _ r   4 ;     </a:t>
            </a:r>
            <a:r>
              <a:rPr lang="en-US" sz="1400" dirty="0" err="1" smtClean="0"/>
              <a:t>ru</a:t>
            </a:r>
            <a:r>
              <a:rPr lang="en-US" sz="1400" dirty="0" smtClean="0"/>
              <a:t> _ </a:t>
            </a:r>
            <a:r>
              <a:rPr lang="en-US" sz="1400" dirty="0" err="1" smtClean="0"/>
              <a:t>er</a:t>
            </a:r>
            <a:r>
              <a:rPr lang="en-US" sz="1400" dirty="0" smtClean="0"/>
              <a:t>         ;       G_ _ d bye!           ;    t _o  </a:t>
            </a:r>
            <a:r>
              <a:rPr lang="en-US" sz="1400" dirty="0"/>
              <a:t>2</a:t>
            </a:r>
            <a:r>
              <a:rPr lang="en-US" sz="1400" dirty="0" smtClean="0"/>
              <a:t>;         </a:t>
            </a:r>
            <a:r>
              <a:rPr lang="en-US" sz="1400" dirty="0" err="1" smtClean="0"/>
              <a:t>Jj</a:t>
            </a:r>
            <a:r>
              <a:rPr lang="en-US" sz="1400" dirty="0" smtClean="0"/>
              <a:t>  </a:t>
            </a:r>
            <a:r>
              <a:rPr lang="en-US" sz="1400" dirty="0" err="1" smtClean="0"/>
              <a:t>Kk</a:t>
            </a:r>
            <a:r>
              <a:rPr lang="en-US" sz="1400" dirty="0" smtClean="0"/>
              <a:t>  </a:t>
            </a:r>
            <a:r>
              <a:rPr lang="en-US" sz="1400" dirty="0" err="1" smtClean="0"/>
              <a:t>Ll</a:t>
            </a:r>
            <a:r>
              <a:rPr lang="en-US" sz="1400" dirty="0" smtClean="0"/>
              <a:t>   _ _   </a:t>
            </a:r>
            <a:r>
              <a:rPr lang="en-US" sz="1400" dirty="0" err="1" smtClean="0"/>
              <a:t>Nn</a:t>
            </a:r>
            <a:r>
              <a:rPr lang="en-US" sz="1400" dirty="0" smtClean="0"/>
              <a:t>  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840" y="3248648"/>
            <a:ext cx="345335" cy="61750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248137" y="2816944"/>
            <a:ext cx="861713" cy="2616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___/10</a:t>
            </a:r>
            <a:r>
              <a:rPr lang="en-US" sz="1100" dirty="0" smtClean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248138" y="3754464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___/5</a:t>
            </a:r>
            <a:r>
              <a:rPr lang="en-US" sz="1100" dirty="0" smtClean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24" name="Rectangle 23"/>
          <p:cNvSpPr/>
          <p:nvPr/>
        </p:nvSpPr>
        <p:spPr>
          <a:xfrm>
            <a:off x="447530" y="4032098"/>
            <a:ext cx="644225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4.Read and </a:t>
            </a:r>
            <a:r>
              <a:rPr lang="en-US" sz="1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colour</a:t>
            </a:r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                   5.Circle the correct form</a:t>
            </a:r>
          </a:p>
          <a:p>
            <a:r>
              <a:rPr lang="en-US" sz="1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                                              am/is/are      </a:t>
            </a:r>
            <a:endParaRPr lang="en-US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50" y="4464411"/>
            <a:ext cx="4002815" cy="152593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47530" y="5970794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</a:t>
            </a:r>
            <a:r>
              <a:rPr lang="en-US" sz="1100" dirty="0" smtClean="0"/>
              <a:t>8</a:t>
            </a:r>
            <a:r>
              <a:rPr lang="en-US" sz="1100" dirty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321" y="4357850"/>
            <a:ext cx="13189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dd</a:t>
            </a:r>
            <a:endParaRPr lang="bg-BG" sz="1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70450" y="4714381"/>
            <a:ext cx="23982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100" dirty="0" smtClean="0"/>
              <a:t>It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a pencil.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She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my Mum.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We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happy.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They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at home.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You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my friend.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I  </a:t>
            </a:r>
            <a:r>
              <a:rPr lang="en-US" sz="1100" b="1" dirty="0" smtClean="0"/>
              <a:t>am/is/are</a:t>
            </a:r>
            <a:r>
              <a:rPr lang="en-US" sz="1100" dirty="0" smtClean="0"/>
              <a:t>  ten.</a:t>
            </a:r>
          </a:p>
          <a:p>
            <a:pPr marL="342900" indent="-342900">
              <a:buAutoNum type="arabicPeriod"/>
            </a:pPr>
            <a:endParaRPr lang="en-US" sz="14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5312265" y="5967233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</a:t>
            </a:r>
            <a:r>
              <a:rPr lang="en-US" sz="1100" dirty="0" smtClean="0"/>
              <a:t>6</a:t>
            </a:r>
            <a:r>
              <a:rPr lang="en-US" sz="1100" dirty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593951" y="2116947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</a:t>
            </a:r>
            <a:r>
              <a:rPr lang="en-US" sz="1100" dirty="0" smtClean="0"/>
              <a:t>5</a:t>
            </a:r>
            <a:r>
              <a:rPr lang="en-US" sz="1100" dirty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5982" y="1286437"/>
            <a:ext cx="285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       blue, green, black, yellow, red </a:t>
            </a:r>
            <a:endParaRPr lang="bg-BG" sz="1100" b="1" i="1" dirty="0"/>
          </a:p>
        </p:txBody>
      </p:sp>
      <p:sp>
        <p:nvSpPr>
          <p:cNvPr id="32" name="Rectangle 31"/>
          <p:cNvSpPr/>
          <p:nvPr/>
        </p:nvSpPr>
        <p:spPr>
          <a:xfrm>
            <a:off x="473417" y="6449270"/>
            <a:ext cx="610513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6.Match the questions to the answers </a:t>
            </a:r>
            <a:endParaRPr lang="en-US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2930" y="6858110"/>
            <a:ext cx="42013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100" dirty="0"/>
              <a:t>Are you ready for school?                    </a:t>
            </a:r>
            <a:r>
              <a:rPr lang="en-US" sz="1100" dirty="0" smtClean="0"/>
              <a:t>A.</a:t>
            </a:r>
            <a:r>
              <a:rPr lang="en-US" sz="1100" dirty="0" smtClean="0"/>
              <a:t> </a:t>
            </a:r>
            <a:r>
              <a:rPr lang="en-US" sz="1100" dirty="0"/>
              <a:t>Yes, I am.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What’s your name?                               </a:t>
            </a:r>
            <a:r>
              <a:rPr lang="en-US" sz="1100" dirty="0" smtClean="0"/>
              <a:t>B. </a:t>
            </a:r>
            <a:r>
              <a:rPr lang="en-US" sz="1100" dirty="0" smtClean="0"/>
              <a:t>No, I can’t.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How old are you?                                   </a:t>
            </a:r>
            <a:r>
              <a:rPr lang="en-US" sz="1100" dirty="0" smtClean="0"/>
              <a:t>C. </a:t>
            </a:r>
            <a:r>
              <a:rPr lang="en-US" sz="1100" dirty="0" smtClean="0"/>
              <a:t>Yes, I have.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Have you got a pet?                               </a:t>
            </a:r>
            <a:r>
              <a:rPr lang="en-US" sz="1100" dirty="0" smtClean="0"/>
              <a:t>D. </a:t>
            </a:r>
            <a:r>
              <a:rPr lang="en-US" sz="1100" dirty="0" smtClean="0"/>
              <a:t>They are bananas.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What’s your </a:t>
            </a:r>
            <a:r>
              <a:rPr lang="en-US" sz="1100" dirty="0" err="1" smtClean="0"/>
              <a:t>favourite</a:t>
            </a:r>
            <a:r>
              <a:rPr lang="en-US" sz="1100" dirty="0" smtClean="0"/>
              <a:t> food?                 E. It’s blue.</a:t>
            </a:r>
          </a:p>
          <a:p>
            <a:pPr marL="342900" indent="-342900">
              <a:buAutoNum type="arabicPeriod"/>
            </a:pPr>
            <a:r>
              <a:rPr lang="en-US" sz="1100" dirty="0" smtClean="0"/>
              <a:t>What’s your </a:t>
            </a:r>
            <a:r>
              <a:rPr lang="en-US" sz="1100" dirty="0" err="1" smtClean="0"/>
              <a:t>favourite</a:t>
            </a:r>
            <a:r>
              <a:rPr lang="en-US" sz="1100" dirty="0" smtClean="0"/>
              <a:t> </a:t>
            </a:r>
            <a:r>
              <a:rPr lang="en-US" sz="1100" dirty="0" err="1" smtClean="0"/>
              <a:t>colour</a:t>
            </a:r>
            <a:r>
              <a:rPr lang="en-US" sz="1100" dirty="0" smtClean="0"/>
              <a:t>?              F. I’m fine, thanks!       </a:t>
            </a:r>
          </a:p>
          <a:p>
            <a:pPr marL="342900" indent="-342900">
              <a:buFontTx/>
              <a:buAutoNum type="arabicPeriod"/>
            </a:pPr>
            <a:r>
              <a:rPr lang="en-US" sz="1100" dirty="0"/>
              <a:t>How are you?                                          </a:t>
            </a:r>
            <a:r>
              <a:rPr lang="en-US" sz="1100" dirty="0" smtClean="0"/>
              <a:t>G. </a:t>
            </a:r>
            <a:r>
              <a:rPr lang="en-US" sz="1100" dirty="0"/>
              <a:t>I’m </a:t>
            </a:r>
            <a:r>
              <a:rPr lang="en-US" sz="1100" dirty="0" smtClean="0"/>
              <a:t>eight.</a:t>
            </a:r>
            <a:endParaRPr lang="en-US" sz="1100" dirty="0"/>
          </a:p>
          <a:p>
            <a:pPr marL="342900" indent="-342900">
              <a:buAutoNum type="arabicPeriod"/>
            </a:pPr>
            <a:r>
              <a:rPr lang="en-US" sz="1100" dirty="0" smtClean="0"/>
              <a:t>Can you jump?                                        </a:t>
            </a:r>
            <a:r>
              <a:rPr lang="en-US" sz="1100" dirty="0" smtClean="0"/>
              <a:t>H. </a:t>
            </a:r>
            <a:r>
              <a:rPr lang="en-US" sz="1100" dirty="0" smtClean="0"/>
              <a:t>My name is Jake.</a:t>
            </a:r>
          </a:p>
          <a:p>
            <a:r>
              <a:rPr lang="en-US" sz="1100" dirty="0" smtClean="0"/>
              <a:t> </a:t>
            </a:r>
          </a:p>
          <a:p>
            <a:r>
              <a:rPr lang="en-US" sz="1100" dirty="0" smtClean="0"/>
              <a:t>                               1__, 2__, 3__, 4__, 5__, 6__, 7__, 8__</a:t>
            </a:r>
          </a:p>
          <a:p>
            <a:pPr marL="342900" indent="-342900">
              <a:buAutoNum type="arabicPeriod"/>
            </a:pPr>
            <a:endParaRPr lang="en-US" sz="1400" dirty="0" smtClean="0"/>
          </a:p>
        </p:txBody>
      </p:sp>
      <p:sp>
        <p:nvSpPr>
          <p:cNvPr id="34" name="Правоъгълник: със заоблени ъгли 11"/>
          <p:cNvSpPr/>
          <p:nvPr/>
        </p:nvSpPr>
        <p:spPr>
          <a:xfrm>
            <a:off x="4886577" y="7913802"/>
            <a:ext cx="1782078" cy="133965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g-BG" sz="11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Total: ___/42p.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42p.-36p. Excellent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35p.-28p. Very good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27p.-22p. Good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21p.-15p. Fair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14p.-0p. Poor</a:t>
            </a:r>
            <a:endParaRPr lang="bg-BG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5743" y="8798139"/>
            <a:ext cx="861713" cy="2616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100" dirty="0" smtClean="0"/>
              <a:t>___/</a:t>
            </a:r>
            <a:r>
              <a:rPr lang="en-US" sz="1100" dirty="0" smtClean="0"/>
              <a:t>8</a:t>
            </a:r>
            <a:r>
              <a:rPr lang="en-US" sz="1100" dirty="0"/>
              <a:t>p</a:t>
            </a:r>
            <a:r>
              <a:rPr lang="bg-BG" sz="1100" dirty="0" smtClean="0"/>
              <a:t>.</a:t>
            </a:r>
            <a:endParaRPr lang="bg-BG" sz="11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15378" y="6501560"/>
            <a:ext cx="1324476" cy="132447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924" y="2456618"/>
            <a:ext cx="721477" cy="721477"/>
          </a:xfrm>
          <a:prstGeom prst="rect">
            <a:avLst/>
          </a:prstGeom>
        </p:spPr>
      </p:pic>
      <p:pic>
        <p:nvPicPr>
          <p:cNvPr id="3" name="Picture 2" descr="Ruler 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29" y="3426804"/>
            <a:ext cx="286859" cy="4633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000" y="4441546"/>
            <a:ext cx="1515613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pink ball is on the table. </a:t>
            </a:r>
          </a:p>
          <a:p>
            <a:r>
              <a:rPr lang="en-US" sz="1100" dirty="0" smtClean="0"/>
              <a:t>The blue ball is in the box. </a:t>
            </a:r>
          </a:p>
          <a:p>
            <a:r>
              <a:rPr lang="en-US" sz="1100" dirty="0" smtClean="0"/>
              <a:t>The green ball is on the chair.</a:t>
            </a:r>
          </a:p>
          <a:p>
            <a:r>
              <a:rPr lang="en-US" sz="1100" dirty="0" smtClean="0"/>
              <a:t>The orange ball is under the table. </a:t>
            </a:r>
            <a:endParaRPr lang="bg-BG" sz="11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3" y="9436596"/>
            <a:ext cx="2700282" cy="34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86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631</Words>
  <Application>Microsoft Office PowerPoint</Application>
  <PresentationFormat>A4 Paper (210x297 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Росица Д. Атанасова- Минева</dc:creator>
  <cp:lastModifiedBy>Росица Д. Атанасова- Минева</cp:lastModifiedBy>
  <cp:revision>29</cp:revision>
  <dcterms:created xsi:type="dcterms:W3CDTF">2021-09-28T16:26:23Z</dcterms:created>
  <dcterms:modified xsi:type="dcterms:W3CDTF">2021-10-15T16:56:54Z</dcterms:modified>
</cp:coreProperties>
</file>